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.xml" ContentType="application/vnd.openxmlformats-officedocument.presentationml.notesSlide+xml"/>
  <Override PartName="/ppt/tags/tag82.xml" ContentType="application/vnd.openxmlformats-officedocument.presentationml.tags+xml"/>
  <Override PartName="/ppt/notesSlides/notesSlide2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527" r:id="rId2"/>
    <p:sldId id="842" r:id="rId3"/>
    <p:sldId id="843" r:id="rId4"/>
    <p:sldId id="911" r:id="rId5"/>
    <p:sldId id="864" r:id="rId6"/>
    <p:sldId id="845" r:id="rId7"/>
    <p:sldId id="903" r:id="rId8"/>
    <p:sldId id="906" r:id="rId9"/>
    <p:sldId id="910" r:id="rId10"/>
    <p:sldId id="907" r:id="rId11"/>
    <p:sldId id="905" r:id="rId12"/>
    <p:sldId id="564" r:id="rId13"/>
    <p:sldId id="865" r:id="rId14"/>
    <p:sldId id="847" r:id="rId15"/>
    <p:sldId id="852" r:id="rId16"/>
    <p:sldId id="866" r:id="rId17"/>
    <p:sldId id="853" r:id="rId18"/>
    <p:sldId id="887" r:id="rId19"/>
    <p:sldId id="867" r:id="rId20"/>
    <p:sldId id="855" r:id="rId21"/>
    <p:sldId id="856" r:id="rId22"/>
    <p:sldId id="857" r:id="rId23"/>
    <p:sldId id="858" r:id="rId24"/>
    <p:sldId id="908" r:id="rId25"/>
    <p:sldId id="909" r:id="rId26"/>
    <p:sldId id="859" r:id="rId27"/>
    <p:sldId id="860" r:id="rId28"/>
    <p:sldId id="862" r:id="rId29"/>
    <p:sldId id="863" r:id="rId30"/>
    <p:sldId id="861" r:id="rId31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3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200" y="2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2022/11/25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8.xml"/><Relationship Id="rId4" Type="http://schemas.openxmlformats.org/officeDocument/2006/relationships/tags" Target="../tags/tag5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967554" y="323051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dirty="0">
                <a:latin typeface="+mj-ea"/>
                <a:ea typeface="+mj-ea"/>
                <a:cs typeface="+mj-ea"/>
              </a:rPr>
              <a:t>请扫下面二维码加入课程学习：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6529070" y="2547620"/>
            <a:ext cx="5431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/>
              <a:t>本课程为</a:t>
            </a:r>
            <a:r>
              <a:rPr lang="zh-CN" altLang="en-US" b="1" dirty="0">
                <a:solidFill>
                  <a:srgbClr val="FF0000"/>
                </a:solidFill>
              </a:rPr>
              <a:t>线上免费</a:t>
            </a:r>
            <a:r>
              <a:rPr lang="zh-CN" altLang="en-US" dirty="0"/>
              <a:t>课程，在线参加本班所有课程的直播，并可获得录像回放和源码资料，享受老师全程跟踪，一对一辅导，详细答疑，布置作业和批改，确保学员真正学懂！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6498590" y="4366895"/>
            <a:ext cx="549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加入</a:t>
            </a:r>
            <a:r>
              <a:rPr lang="en-US" altLang="zh-CN"/>
              <a:t>QQ</a:t>
            </a:r>
            <a:r>
              <a:rPr lang="zh-CN" altLang="en-US"/>
              <a:t>群后，请阅读群公告</a:t>
            </a:r>
            <a:r>
              <a:rPr lang="en-US" altLang="zh-CN"/>
              <a:t>~</a:t>
            </a:r>
            <a:r>
              <a:rPr lang="zh-CN" altLang="en-US"/>
              <a:t>感谢</a:t>
            </a:r>
            <a:r>
              <a:rPr lang="en-US" altLang="zh-CN"/>
              <a:t>~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DE5667-5F54-F5EF-9B4B-9D86AEDCA1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7016" y="1057229"/>
            <a:ext cx="2760323" cy="49464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问答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下节课预告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谢谢你</a:t>
            </a:r>
            <a:r>
              <a:rPr lang="en-US" altLang="zh-CN" sz="5400">
                <a:latin typeface="+mj-ea"/>
                <a:ea typeface="+mj-ea"/>
                <a:cs typeface="+mj-ea"/>
              </a:rPr>
              <a:t>~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32000"/>
            <a:ext cx="10852237" cy="648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64155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回顾相关课程内容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提出问题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内容预览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复习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回答之前提出的问题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参考资料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扩展阅读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SO_TEMPLATE" hidden="1"/>
          <p:cNvSpPr/>
          <p:nvPr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br-book.org/3ed-2018/contents.html" TargetMode="External"/><Relationship Id="rId3" Type="http://schemas.openxmlformats.org/officeDocument/2006/relationships/hyperlink" Target="https://www.bilibili.com/video/BV1Jo4y1Z7ty?spm_id_from=333.999.0.0" TargetMode="External"/><Relationship Id="rId7" Type="http://schemas.openxmlformats.org/officeDocument/2006/relationships/hyperlink" Target="https://www.zhihu.com/question/41468803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Relationship Id="rId6" Type="http://schemas.openxmlformats.org/officeDocument/2006/relationships/hyperlink" Target="https://sites.cs.ucsb.edu/~lingqi/teaching/games101.html" TargetMode="External"/><Relationship Id="rId5" Type="http://schemas.openxmlformats.org/officeDocument/2006/relationships/hyperlink" Target="http://www.thegibook.com/" TargetMode="External"/><Relationship Id="rId10" Type="http://schemas.openxmlformats.org/officeDocument/2006/relationships/hyperlink" Target="https://zhuanlan.zhihu.com/p/50165536" TargetMode="External"/><Relationship Id="rId4" Type="http://schemas.openxmlformats.org/officeDocument/2006/relationships/hyperlink" Target="https://www.cnblogs.com/lv-anchoret/category/1368696.html" TargetMode="External"/><Relationship Id="rId9" Type="http://schemas.openxmlformats.org/officeDocument/2006/relationships/hyperlink" Target="https://research.nvidia.com/publication/2022-07_real-time-path-tracing-and-beyond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hyperlink" Target="https://www.cnblogs.com/chaogex/p/15986803.html" TargetMode="External"/><Relationship Id="rId5" Type="http://schemas.openxmlformats.org/officeDocument/2006/relationships/hyperlink" Target="https://www.cnblogs.com/chaogex/p/10508464.html" TargetMode="External"/><Relationship Id="rId4" Type="http://schemas.openxmlformats.org/officeDocument/2006/relationships/hyperlink" Target="https://www.bilibili.com/video/BV1Jo4y1Z7ty?spm_id_from=333.999.0.0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2897E8-F819-5246-0D69-7968A5C88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04" y="0"/>
            <a:ext cx="12249807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真实感渲染一般用于离线渲染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与“深度学习的降噪”、“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显卡提供的硬件加速光追管线”结合后，真实感渲染也可以用于交互式渲染，甚至用于实时渲染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最新的论文中，“深度学习的降噪”花费的时间只有</a:t>
            </a:r>
            <a:r>
              <a:rPr lang="en-US" altLang="zh-CN" dirty="0"/>
              <a:t>10ms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显卡提供的硬件加速光追管线后，渲染速度提高了</a:t>
            </a:r>
            <a:r>
              <a:rPr lang="en-US" altLang="zh-CN" dirty="0"/>
              <a:t>10</a:t>
            </a:r>
            <a:r>
              <a:rPr lang="zh-CN" altLang="en-US" dirty="0"/>
              <a:t>倍以上，可以在</a:t>
            </a:r>
            <a:r>
              <a:rPr lang="en-US" altLang="zh-CN" dirty="0"/>
              <a:t>10</a:t>
            </a:r>
            <a:r>
              <a:rPr lang="zh-CN" altLang="en-US" dirty="0"/>
              <a:t>秒内渲染出无噪点的复杂场景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416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渲染技术包括</a:t>
            </a:r>
            <a:r>
              <a:rPr lang="en-US" altLang="zh-CN" dirty="0"/>
              <a:t>“</a:t>
            </a:r>
            <a:r>
              <a:rPr dirty="0"/>
              <a:t>光栅化</a:t>
            </a:r>
            <a:r>
              <a:rPr lang="en-US" altLang="zh-CN" dirty="0"/>
              <a:t>”</a:t>
            </a:r>
            <a:r>
              <a:rPr dirty="0"/>
              <a:t>和</a:t>
            </a:r>
            <a:r>
              <a:rPr lang="en-US" altLang="zh-CN" dirty="0"/>
              <a:t>“</a:t>
            </a:r>
            <a:r>
              <a:rPr dirty="0"/>
              <a:t>光追</a:t>
            </a:r>
            <a:r>
              <a:rPr lang="en-US" altLang="zh-CN" dirty="0"/>
              <a:t>”</a:t>
            </a:r>
            <a:r>
              <a:rPr dirty="0"/>
              <a:t>两套方案，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用来实现局部光照，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用来实现全局光照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>
                <a:sym typeface="+mn-ea"/>
              </a:rPr>
              <a:t>和实时渲染都可以实现全局光照。两者都是基于同一个理论基础：渲染方程</a:t>
            </a:r>
            <a:r>
              <a:rPr lang="zh-CN" altLang="en-US" dirty="0"/>
              <a:t>。</a:t>
            </a:r>
            <a:r>
              <a:rPr dirty="0">
                <a:sym typeface="+mn-ea"/>
              </a:rPr>
              <a:t>不过前者只使用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lang="zh-CN" altLang="en-US" dirty="0">
                <a:sym typeface="+mn-ea"/>
              </a:rPr>
              <a:t> </a:t>
            </a:r>
            <a:r>
              <a:rPr lang="zh-CN" altLang="en-US" dirty="0"/>
              <a:t>；</a:t>
            </a:r>
            <a:r>
              <a:rPr dirty="0">
                <a:sym typeface="+mn-ea"/>
              </a:rPr>
              <a:t>后者则混合使用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与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，</a:t>
            </a:r>
            <a:r>
              <a:rPr lang="zh-CN" altLang="en-US" dirty="0">
                <a:sym typeface="+mn-ea"/>
              </a:rPr>
              <a:t>并且</a:t>
            </a:r>
            <a:r>
              <a:rPr dirty="0">
                <a:sym typeface="+mn-ea"/>
              </a:rPr>
              <a:t>加入了更多的</a:t>
            </a:r>
            <a:r>
              <a:rPr lang="en-US" altLang="zh-CN" dirty="0">
                <a:sym typeface="+mn-ea"/>
              </a:rPr>
              <a:t>hack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实时渲染是对</a:t>
            </a:r>
            <a:r>
              <a:rPr lang="zh-CN" altLang="en-US" dirty="0"/>
              <a:t>真实感渲染</a:t>
            </a:r>
            <a:r>
              <a:rPr dirty="0"/>
              <a:t>的优化和近似。掌握了</a:t>
            </a:r>
            <a:r>
              <a:rPr lang="zh-CN" altLang="en-US" dirty="0"/>
              <a:t>真实感</a:t>
            </a:r>
            <a:r>
              <a:rPr dirty="0"/>
              <a:t>渲染，就能掌握实时渲染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/>
              <a:t>使用一套统一的算法框架来渲染，不像实时渲染使用了各种混合算法，所以更加简单、容易维护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920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课程使用“学本式教学”的方式，以学生为本。以学习者为中心。以学习者的学习为本，以学习者的能力发展为本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通过全程提问（学生讨论回答）、零讲解的方式来讲课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“学本式教学”需要学生高度参与课程，通过自己和小组合作回答课程的所有问题，并在课程中现场写代码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学本式教学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的方法来讲课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/>
          </a:p>
          <a:p>
            <a:pPr lvl="1" algn="l">
              <a:buFont typeface="Arial" panose="020B0604020202020204" pitchFamily="34" charset="0"/>
            </a:pPr>
            <a:endParaRPr lang="en-US" altLang="zh-CN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学员成功案例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65713C-C2B0-0530-170E-383B27132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2159000"/>
            <a:ext cx="7772400" cy="23063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Javascript语言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GLSL着色器语言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WebGPU</a:t>
            </a:r>
            <a:r>
              <a:rPr lang="en-US" altLang="zh-CN" dirty="0"/>
              <a:t> Node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技术栈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零基础上手学习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实战开发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包含完整的图形学算法、数学推导、伪代码和实现代码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课程特色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掌握真实感渲染的核心技术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获得科研能力，能够看懂图形学论文和数学公式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能使用课程的真实感渲染器作为自己的实战项目，也可以进一步改进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既搞懂数学公式，又学习代码思路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学员收益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学习计算机图形学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开发渲染引擎</a:t>
            </a:r>
            <a:r>
              <a:rPr lang="en-US" altLang="zh-CN" dirty="0"/>
              <a:t>/</a:t>
            </a:r>
            <a:r>
              <a:rPr dirty="0"/>
              <a:t>渲染器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适合的学员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617980"/>
            <a:ext cx="10852150" cy="4553585"/>
          </a:xfrm>
        </p:spPr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使用光栅化管线绘制一个三角形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三角函数、向量和矩阵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变换（二维和三维）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模型变换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视图变换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投影变换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视口变换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第一节课：课程介绍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使用框架重构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使用计算管线绘制一个三角形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</a:t>
            </a:r>
            <a:r>
              <a:rPr lang="en" altLang="zh-CN" dirty="0"/>
              <a:t>BVH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二、理论准备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辐射度量学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渲染方程推导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光线投射、Whitted光线追踪、分布式光线追踪理论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使用数值分析的方法计算积分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概率论基础与</a:t>
            </a:r>
            <a:r>
              <a:rPr lang="en-US" altLang="zh-CN" dirty="0" err="1"/>
              <a:t>蒙特卡洛积分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用逆变换算法采样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重要性采样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路径追踪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三、最小实现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构建</a:t>
            </a:r>
            <a:r>
              <a:rPr lang="en-US" altLang="zh-CN" dirty="0"/>
              <a:t>Corner Box</a:t>
            </a:r>
            <a:r>
              <a:rPr dirty="0"/>
              <a:t>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半球内生成随机方向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Lambertian反射模型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实现路径追踪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实现直接光源采样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完美镜面反射模型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微表面模型</a:t>
            </a:r>
            <a:endParaRPr lang="en-US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多重重要性采样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加入更多的光源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GLTF</a:t>
            </a:r>
            <a:r>
              <a:rPr lang="zh-CN" altLang="en-US" dirty="0">
                <a:sym typeface="+mn-ea"/>
              </a:rPr>
              <a:t>模型加载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加入纹理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Gamma</a:t>
            </a:r>
            <a:r>
              <a:rPr lang="zh-CN" altLang="en-US" dirty="0">
                <a:sym typeface="+mn-ea"/>
              </a:rPr>
              <a:t>矫正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Tone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IBL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BSDF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次表面散射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皮肤渲染</a:t>
            </a: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033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五、降噪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使用深度学习降噪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43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</a:pPr>
            <a:r>
              <a:rPr lang="zh-CN" altLang="en-US" dirty="0">
                <a:hlinkClick r:id="rId3" action="ppaction://hlinkfile"/>
              </a:rPr>
              <a:t>离线渲染培训班课程录像回放（一期）</a:t>
            </a:r>
            <a:endParaRPr lang="zh-CN" altLang="en-US" dirty="0">
              <a:hlinkClick r:id="rId4" action="ppaction://hlinkfile"/>
            </a:endParaRPr>
          </a:p>
          <a:p>
            <a:r>
              <a:rPr lang="zh-CN" altLang="en-US" dirty="0">
                <a:hlinkClick r:id="rId4" action="ppaction://hlinkfile"/>
              </a:rPr>
              <a:t>【Ray Tracing The Next Week 超详解】</a:t>
            </a:r>
          </a:p>
          <a:p>
            <a:r>
              <a:rPr lang="zh-CN" altLang="en-US" dirty="0">
                <a:hlinkClick r:id="rId5"/>
              </a:rPr>
              <a:t>《全局光照技术：从离线到实时渲染》</a:t>
            </a:r>
            <a:endParaRPr lang="zh-CN" altLang="en-US" dirty="0"/>
          </a:p>
          <a:p>
            <a:r>
              <a:rPr lang="zh-CN" altLang="en-US" dirty="0">
                <a:hlinkClick r:id="rId6" action="ppaction://hlinkfile"/>
              </a:rPr>
              <a:t>GAMES101: 现代计算机图形学入门</a:t>
            </a:r>
            <a:endParaRPr lang="zh-CN" altLang="en-US" dirty="0"/>
          </a:p>
          <a:p>
            <a:r>
              <a:rPr lang="zh-CN" altLang="en-US" dirty="0">
                <a:hlinkClick r:id="rId7" action="ppaction://hlinkfile"/>
              </a:rPr>
              <a:t>零基础如何学习计算机图形学？</a:t>
            </a:r>
          </a:p>
          <a:p>
            <a:r>
              <a:rPr lang="zh-CN" altLang="en-US" dirty="0">
                <a:hlinkClick r:id="rId8"/>
              </a:rPr>
              <a:t>基于物理的渲染（</a:t>
            </a:r>
            <a:r>
              <a:rPr lang="en-US" altLang="zh-CN" dirty="0">
                <a:hlinkClick r:id="rId8"/>
              </a:rPr>
              <a:t>pbrt</a:t>
            </a:r>
            <a:r>
              <a:rPr lang="zh-CN" altLang="en-US" dirty="0">
                <a:hlinkClick r:id="rId8"/>
              </a:rPr>
              <a:t>）</a:t>
            </a:r>
            <a:endParaRPr lang="en-US" altLang="zh-CN" dirty="0"/>
          </a:p>
          <a:p>
            <a:r>
              <a:rPr lang="en" altLang="zh-CN" dirty="0">
                <a:hlinkClick r:id="rId9"/>
              </a:rPr>
              <a:t>Real-Time Path Tracing and Beyond</a:t>
            </a:r>
            <a:endParaRPr lang="en" altLang="zh-CN" dirty="0"/>
          </a:p>
          <a:p>
            <a:r>
              <a:rPr lang="zh-CN" altLang="en-US" dirty="0">
                <a:hlinkClick r:id="rId10"/>
              </a:rPr>
              <a:t>真实感渲染发展史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相关的学习资源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使用光栅化管线绘制一个三角形</a:t>
            </a:r>
            <a:endParaRPr lang="en-US" altLang="zh-CN" dirty="0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下节课预告</a:t>
            </a:r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问答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讲师介绍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课程简介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为什么要学习真实感渲染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与实时渲染有什么区别？​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使用“学本式教学”的方法来讲课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学员成功案例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技术栈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课程特色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学员收益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内容预览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适合的学员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课程大纲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相关的学习资源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内容预览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166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讲师介绍​</a:t>
            </a:r>
            <a:endParaRPr lang="zh-CN" altLang="en-US" dirty="0"/>
          </a:p>
        </p:txBody>
      </p:sp>
      <p:pic>
        <p:nvPicPr>
          <p:cNvPr id="4" name="图片 3" descr="杨元超_圆形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245" y="1952625"/>
            <a:ext cx="3124200" cy="3124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98795" y="3026410"/>
            <a:ext cx="61087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buFont typeface="Arial" panose="020B0604020202020204" pitchFamily="34" charset="0"/>
              <a:buNone/>
            </a:pPr>
            <a:r>
              <a:rPr lang="zh-CN" altLang="en-US" dirty="0"/>
              <a:t>杨元超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曾就职于阿里巴巴、腾讯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年离线渲染器开发经验，</a:t>
            </a:r>
            <a:r>
              <a:rPr lang="en-US" altLang="zh-CN" dirty="0">
                <a:sym typeface="+mn-ea"/>
              </a:rPr>
              <a:t>7</a:t>
            </a:r>
            <a:r>
              <a:rPr lang="zh-CN" altLang="en-US" dirty="0">
                <a:sym typeface="+mn-ea"/>
              </a:rPr>
              <a:t>年</a:t>
            </a:r>
            <a:r>
              <a:rPr lang="en-US" altLang="zh-CN" dirty="0">
                <a:sym typeface="+mn-ea"/>
              </a:rPr>
              <a:t>Web </a:t>
            </a:r>
            <a:r>
              <a:rPr lang="zh-CN" altLang="en-US" dirty="0">
                <a:sym typeface="+mn-ea"/>
              </a:rPr>
              <a:t>3D引擎开发经验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开设过</a:t>
            </a:r>
            <a:r>
              <a:rPr lang="en-US" altLang="zh-CN" dirty="0">
                <a:sym typeface="+mn-ea"/>
                <a:hlinkClick r:id="rId4" action="ppaction://hlinkfile"/>
              </a:rPr>
              <a:t>“</a:t>
            </a:r>
            <a:r>
              <a:rPr lang="zh-CN" altLang="en-US" dirty="0">
                <a:sym typeface="+mn-ea"/>
                <a:hlinkClick r:id="rId4" action="ppaction://hlinkfile"/>
              </a:rPr>
              <a:t>真实感渲染（一期）</a:t>
            </a:r>
            <a:r>
              <a:rPr lang="en-US" altLang="zh-CN" dirty="0">
                <a:sym typeface="+mn-ea"/>
                <a:hlinkClick r:id="rId4" action="ppaction://hlinkfile"/>
              </a:rPr>
              <a:t>”</a:t>
            </a:r>
            <a:r>
              <a:rPr lang="zh-CN" altLang="en-US" dirty="0">
                <a:sym typeface="+mn-ea"/>
              </a:rPr>
              <a:t>的培训班</a:t>
            </a:r>
            <a:endParaRPr lang="zh-CN" alt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5" action="ppaction://hlinkfile"/>
              </a:rPr>
              <a:t>“Wonder：Web3D引擎和编辑器”</a:t>
            </a:r>
            <a:r>
              <a:rPr lang="zh-CN" altLang="en-US" dirty="0"/>
              <a:t>核心开发者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6" action="ppaction://hlinkfile"/>
              </a:rPr>
              <a:t>《我完成了10000小时开发3D引擎》</a:t>
            </a:r>
            <a:r>
              <a:rPr lang="zh-CN" altLang="en-US" dirty="0"/>
              <a:t>作者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/>
              <a:t>担任过引擎或编辑器开发的技术顾问、企业培训讲师等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本班从0开始，介绍相关的图形学算法和数学基础，给出详细的数学推导、伪代码和实现代码，最终带领大家开发出</a:t>
            </a:r>
            <a:r>
              <a:rPr lang="zh-CN" altLang="en-US" dirty="0"/>
              <a:t>基于物理的渲染器</a:t>
            </a:r>
            <a:r>
              <a:rPr dirty="0"/>
              <a:t>。</a:t>
            </a:r>
            <a:endParaRPr dirty="0">
              <a:sym typeface="+mn-ea"/>
            </a:endParaRPr>
          </a:p>
          <a:p>
            <a:pPr lvl="1" algn="l">
              <a:buFont typeface="Arial" panose="020B0604020202020204" pitchFamily="34" charset="0"/>
            </a:pP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课程简介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因为</a:t>
            </a:r>
            <a:r>
              <a:rPr lang="zh-CN" altLang="en-US"/>
              <a:t>可以渲染出逼真</a:t>
            </a:r>
            <a:r>
              <a:rPr lang="zh-CN" altLang="en-US" dirty="0"/>
              <a:t>的场景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为什么要学习</a:t>
            </a:r>
            <a:r>
              <a:rPr lang="zh-CN" altLang="en-US" dirty="0">
                <a:sym typeface="+mn-ea"/>
              </a:rPr>
              <a:t>真实感</a:t>
            </a:r>
            <a:r>
              <a:rPr dirty="0">
                <a:sym typeface="+mn-ea"/>
              </a:rPr>
              <a:t>渲染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5E9A5F-FD5F-A3CD-1B95-8FD032608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40" y="2330071"/>
            <a:ext cx="5638500" cy="384974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CBFAB40-1976-2098-2161-C436B0751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30071"/>
            <a:ext cx="5810238" cy="384974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D141A92-9205-F976-1502-B00F446C3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572" y="797578"/>
            <a:ext cx="7772400" cy="52628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5028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 descr="真实感渲染发展史">
            <a:extLst>
              <a:ext uri="{FF2B5EF4-FFF2-40B4-BE49-F238E27FC236}">
                <a16:creationId xmlns:a16="http://schemas.microsoft.com/office/drawing/2014/main" id="{4022068F-4995-242C-1832-CF36593D2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065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8191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DOCER_TEMPLATE_OPEN_ONCE_MARK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711</Words>
  <Application>Microsoft Macintosh PowerPoint</Application>
  <PresentationFormat>宽屏</PresentationFormat>
  <Paragraphs>123</Paragraphs>
  <Slides>30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3" baseType="lpstr">
      <vt:lpstr>微软雅黑</vt:lpstr>
      <vt:lpstr>Arial</vt:lpstr>
      <vt:lpstr>Office 主题​​</vt:lpstr>
      <vt:lpstr>PowerPoint 演示文稿</vt:lpstr>
      <vt:lpstr>第一节课：课程介绍</vt:lpstr>
      <vt:lpstr>内容预览</vt:lpstr>
      <vt:lpstr>内容预览</vt:lpstr>
      <vt:lpstr>讲师介绍​</vt:lpstr>
      <vt:lpstr>课程简介</vt:lpstr>
      <vt:lpstr>为什么要学习真实感渲染</vt:lpstr>
      <vt:lpstr>PowerPoint 演示文稿</vt:lpstr>
      <vt:lpstr>PowerPoint 演示文稿</vt:lpstr>
      <vt:lpstr>与实时渲染有什么区别？</vt:lpstr>
      <vt:lpstr>与实时渲染有什么区别？</vt:lpstr>
      <vt:lpstr>使用“学本式教学”的方法来讲课</vt:lpstr>
      <vt:lpstr>学员成功案例</vt:lpstr>
      <vt:lpstr>PowerPoint 演示文稿</vt:lpstr>
      <vt:lpstr>技术栈</vt:lpstr>
      <vt:lpstr>课程特色</vt:lpstr>
      <vt:lpstr>学员收益</vt:lpstr>
      <vt:lpstr>适合的学员</vt:lpstr>
      <vt:lpstr>课程大纲</vt:lpstr>
      <vt:lpstr>课程大纲</vt:lpstr>
      <vt:lpstr>课程大纲</vt:lpstr>
      <vt:lpstr>课程大纲</vt:lpstr>
      <vt:lpstr>课程大纲</vt:lpstr>
      <vt:lpstr>课程大纲</vt:lpstr>
      <vt:lpstr>课程大纲</vt:lpstr>
      <vt:lpstr>相关的学习资源</vt:lpstr>
      <vt:lpstr>下节课预告</vt:lpstr>
      <vt:lpstr>PowerPoint 演示文稿</vt:lpstr>
      <vt:lpstr>问答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Microsoft Office User</cp:lastModifiedBy>
  <cp:revision>834</cp:revision>
  <dcterms:created xsi:type="dcterms:W3CDTF">2020-12-22T12:16:00Z</dcterms:created>
  <dcterms:modified xsi:type="dcterms:W3CDTF">2022-11-25T11:28:47Z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BDBFF5ECB4A542BD827169653EB4BB7C</vt:lpwstr>
  </property>
</Properties>
</file>